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71" r:id="rId2"/>
    <p:sldId id="306" r:id="rId3"/>
    <p:sldId id="273" r:id="rId4"/>
    <p:sldId id="274" r:id="rId5"/>
    <p:sldId id="275" r:id="rId6"/>
    <p:sldId id="266" r:id="rId7"/>
    <p:sldId id="260" r:id="rId8"/>
    <p:sldId id="321" r:id="rId9"/>
    <p:sldId id="319" r:id="rId10"/>
    <p:sldId id="276" r:id="rId11"/>
    <p:sldId id="265" r:id="rId12"/>
    <p:sldId id="320" r:id="rId13"/>
    <p:sldId id="329" r:id="rId14"/>
    <p:sldId id="277" r:id="rId15"/>
    <p:sldId id="279" r:id="rId16"/>
    <p:sldId id="278" r:id="rId17"/>
    <p:sldId id="281" r:id="rId18"/>
    <p:sldId id="330" r:id="rId19"/>
    <p:sldId id="322" r:id="rId20"/>
    <p:sldId id="299" r:id="rId21"/>
    <p:sldId id="332" r:id="rId22"/>
    <p:sldId id="331" r:id="rId23"/>
    <p:sldId id="284" r:id="rId24"/>
    <p:sldId id="290" r:id="rId25"/>
    <p:sldId id="289" r:id="rId26"/>
    <p:sldId id="333" r:id="rId27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ヒラギノ角ゴ ProN W3"/>
      </a:defRPr>
    </a:lvl1pPr>
    <a:lvl2pPr indent="228600" algn="ctr" defTabSz="584200">
      <a:defRPr sz="3600">
        <a:latin typeface="+mn-lt"/>
        <a:ea typeface="+mn-ea"/>
        <a:cs typeface="+mn-cs"/>
        <a:sym typeface="ヒラギノ角ゴ ProN W3"/>
      </a:defRPr>
    </a:lvl2pPr>
    <a:lvl3pPr indent="457200" algn="ctr" defTabSz="584200">
      <a:defRPr sz="3600">
        <a:latin typeface="+mn-lt"/>
        <a:ea typeface="+mn-ea"/>
        <a:cs typeface="+mn-cs"/>
        <a:sym typeface="ヒラギノ角ゴ ProN W3"/>
      </a:defRPr>
    </a:lvl3pPr>
    <a:lvl4pPr indent="685800" algn="ctr" defTabSz="584200">
      <a:defRPr sz="3600">
        <a:latin typeface="+mn-lt"/>
        <a:ea typeface="+mn-ea"/>
        <a:cs typeface="+mn-cs"/>
        <a:sym typeface="ヒラギノ角ゴ ProN W3"/>
      </a:defRPr>
    </a:lvl4pPr>
    <a:lvl5pPr indent="914400" algn="ctr" defTabSz="584200">
      <a:defRPr sz="3600">
        <a:latin typeface="+mn-lt"/>
        <a:ea typeface="+mn-ea"/>
        <a:cs typeface="+mn-cs"/>
        <a:sym typeface="ヒラギノ角ゴ ProN W3"/>
      </a:defRPr>
    </a:lvl5pPr>
    <a:lvl6pPr indent="1143000" algn="ctr" defTabSz="584200">
      <a:defRPr sz="3600">
        <a:latin typeface="+mn-lt"/>
        <a:ea typeface="+mn-ea"/>
        <a:cs typeface="+mn-cs"/>
        <a:sym typeface="ヒラギノ角ゴ ProN W3"/>
      </a:defRPr>
    </a:lvl6pPr>
    <a:lvl7pPr indent="1371600" algn="ctr" defTabSz="584200">
      <a:defRPr sz="3600">
        <a:latin typeface="+mn-lt"/>
        <a:ea typeface="+mn-ea"/>
        <a:cs typeface="+mn-cs"/>
        <a:sym typeface="ヒラギノ角ゴ ProN W3"/>
      </a:defRPr>
    </a:lvl7pPr>
    <a:lvl8pPr indent="1600200" algn="ctr" defTabSz="584200">
      <a:defRPr sz="3600">
        <a:latin typeface="+mn-lt"/>
        <a:ea typeface="+mn-ea"/>
        <a:cs typeface="+mn-cs"/>
        <a:sym typeface="ヒラギノ角ゴ ProN W3"/>
      </a:defRPr>
    </a:lvl8pPr>
    <a:lvl9pPr indent="1828800" algn="ctr" defTabSz="584200">
      <a:defRPr sz="3600">
        <a:latin typeface="+mn-lt"/>
        <a:ea typeface="+mn-ea"/>
        <a:cs typeface="+mn-cs"/>
        <a:sym typeface="ヒラギノ角ゴ ProN W3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4660"/>
  </p:normalViewPr>
  <p:slideViewPr>
    <p:cSldViewPr snapToGrid="0">
      <p:cViewPr>
        <p:scale>
          <a:sx n="53" d="100"/>
          <a:sy n="53" d="100"/>
        </p:scale>
        <p:origin x="-1146" y="1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34070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smtClean="0"/>
          </a:p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813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C63CEA4C-A41C-4E4E-BB3B-A6F040D512EB}" type="slidenum">
              <a:rPr lang="ja-JP" altLang="en-US" smtClean="0"/>
              <a:pPr/>
              <a:t>8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47809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本文レベル1</a:t>
            </a:r>
          </a:p>
          <a:p>
            <a:pPr lvl="1">
              <a:defRPr sz="1800"/>
            </a:pPr>
            <a:r>
              <a:rPr sz="3200"/>
              <a:t>本文レベル2</a:t>
            </a:r>
          </a:p>
          <a:p>
            <a:pPr lvl="2">
              <a:defRPr sz="1800"/>
            </a:pPr>
            <a:r>
              <a:rPr sz="3200"/>
              <a:t>本文レベル3</a:t>
            </a:r>
          </a:p>
          <a:p>
            <a:pPr lvl="3">
              <a:defRPr sz="1800"/>
            </a:pPr>
            <a:r>
              <a:rPr sz="3200"/>
              <a:t>本文レベル4</a:t>
            </a:r>
          </a:p>
          <a:p>
            <a:pPr lvl="4">
              <a:defRPr sz="1800"/>
            </a:pPr>
            <a:r>
              <a:rPr sz="3200"/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1011484"/>
            <a:ext cx="1932658" cy="722489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51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09" y="887623"/>
            <a:ext cx="9371305" cy="182171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546" y="3034453"/>
            <a:ext cx="9375268" cy="537261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1054081" y="8726312"/>
            <a:ext cx="1090507" cy="526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3520" y="8726312"/>
            <a:ext cx="8130258" cy="5192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004" y="1119858"/>
            <a:ext cx="833121" cy="5192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0ABEC-BE40-4F5F-8114-99292851AE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399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本文レベル1</a:t>
            </a:r>
          </a:p>
          <a:p>
            <a:pPr lvl="1">
              <a:defRPr sz="1800"/>
            </a:pPr>
            <a:r>
              <a:rPr sz="3200"/>
              <a:t>本文レベル2</a:t>
            </a:r>
          </a:p>
          <a:p>
            <a:pPr lvl="2">
              <a:defRPr sz="1800"/>
            </a:pPr>
            <a:r>
              <a:rPr sz="3200"/>
              <a:t>本文レベル3</a:t>
            </a:r>
          </a:p>
          <a:p>
            <a:pPr lvl="3">
              <a:defRPr sz="1800"/>
            </a:pPr>
            <a:r>
              <a:rPr sz="3200"/>
              <a:t>本文レベル4</a:t>
            </a:r>
          </a:p>
          <a:p>
            <a:pPr lvl="4">
              <a:defRPr sz="1800"/>
            </a:pPr>
            <a:r>
              <a:rPr sz="3200"/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タイトルテキスト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本文レベル1</a:t>
            </a:r>
          </a:p>
          <a:p>
            <a:pPr lvl="1">
              <a:defRPr sz="1800"/>
            </a:pPr>
            <a:r>
              <a:rPr sz="3200"/>
              <a:t>本文レベル2</a:t>
            </a:r>
          </a:p>
          <a:p>
            <a:pPr lvl="2">
              <a:defRPr sz="1800"/>
            </a:pPr>
            <a:r>
              <a:rPr sz="3200"/>
              <a:t>本文レベル3</a:t>
            </a:r>
          </a:p>
          <a:p>
            <a:pPr lvl="3">
              <a:defRPr sz="1800"/>
            </a:pPr>
            <a:r>
              <a:rPr sz="3200"/>
              <a:t>本文レベル4</a:t>
            </a:r>
          </a:p>
          <a:p>
            <a:pPr lvl="4">
              <a:defRPr sz="1800"/>
            </a:pPr>
            <a:r>
              <a:rPr sz="3200"/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本文レベル1</a:t>
            </a:r>
          </a:p>
          <a:p>
            <a:pPr lvl="1">
              <a:defRPr sz="1800"/>
            </a:pPr>
            <a:r>
              <a:rPr sz="3600"/>
              <a:t>本文レベル2</a:t>
            </a:r>
          </a:p>
          <a:p>
            <a:pPr lvl="2">
              <a:defRPr sz="1800"/>
            </a:pPr>
            <a:r>
              <a:rPr sz="3600"/>
              <a:t>本文レベル3</a:t>
            </a:r>
          </a:p>
          <a:p>
            <a:pPr lvl="3">
              <a:defRPr sz="1800"/>
            </a:pPr>
            <a:r>
              <a:rPr sz="3600"/>
              <a:t>本文レベル4</a:t>
            </a:r>
          </a:p>
          <a:p>
            <a:pPr lvl="4">
              <a:defRPr sz="1800"/>
            </a:pPr>
            <a:r>
              <a:rPr sz="3600"/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本文レベル1</a:t>
            </a:r>
          </a:p>
          <a:p>
            <a:pPr lvl="1">
              <a:defRPr sz="1800"/>
            </a:pPr>
            <a:r>
              <a:rPr sz="2800"/>
              <a:t>本文レベル2</a:t>
            </a:r>
          </a:p>
          <a:p>
            <a:pPr lvl="2">
              <a:defRPr sz="1800"/>
            </a:pPr>
            <a:r>
              <a:rPr sz="2800"/>
              <a:t>本文レベル3</a:t>
            </a:r>
          </a:p>
          <a:p>
            <a:pPr lvl="3">
              <a:defRPr sz="1800"/>
            </a:pPr>
            <a:r>
              <a:rPr sz="2800"/>
              <a:t>本文レベル4</a:t>
            </a:r>
          </a:p>
          <a:p>
            <a:pPr lvl="4">
              <a:defRPr sz="1800"/>
            </a:pPr>
            <a:r>
              <a:rPr sz="2800"/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本文レベル1</a:t>
            </a:r>
          </a:p>
          <a:p>
            <a:pPr lvl="1">
              <a:defRPr sz="1800"/>
            </a:pPr>
            <a:r>
              <a:rPr sz="3600"/>
              <a:t>本文レベル2</a:t>
            </a:r>
          </a:p>
          <a:p>
            <a:pPr lvl="2">
              <a:defRPr sz="1800"/>
            </a:pPr>
            <a:r>
              <a:rPr sz="3600"/>
              <a:t>本文レベル3</a:t>
            </a:r>
          </a:p>
          <a:p>
            <a:pPr lvl="3">
              <a:defRPr sz="1800"/>
            </a:pPr>
            <a:r>
              <a:rPr sz="3600"/>
              <a:t>本文レベル4</a:t>
            </a:r>
          </a:p>
          <a:p>
            <a:pPr lvl="4">
              <a:defRPr sz="1800"/>
            </a:pPr>
            <a:r>
              <a:rPr sz="3600"/>
              <a:t>本文レベル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タイトルテキスト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本文レベル1</a:t>
            </a:r>
          </a:p>
          <a:p>
            <a:pPr lvl="1">
              <a:defRPr sz="1800"/>
            </a:pPr>
            <a:r>
              <a:rPr sz="3600"/>
              <a:t>本文レベル2</a:t>
            </a:r>
          </a:p>
          <a:p>
            <a:pPr lvl="2">
              <a:defRPr sz="1800"/>
            </a:pPr>
            <a:r>
              <a:rPr sz="3600"/>
              <a:t>本文レベル3</a:t>
            </a:r>
          </a:p>
          <a:p>
            <a:pPr lvl="3">
              <a:defRPr sz="1800"/>
            </a:pPr>
            <a:r>
              <a:rPr sz="3600"/>
              <a:t>本文レベル4</a:t>
            </a:r>
          </a:p>
          <a:p>
            <a:pPr lvl="4">
              <a:defRPr sz="1800"/>
            </a:pPr>
            <a:r>
              <a:rPr sz="3600"/>
              <a:t>本文レベル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ヒラギノ角ゴ ProN W3"/>
        </a:defRPr>
      </a:lvl1pPr>
      <a:lvl2pPr indent="228600" algn="ctr" defTabSz="584200">
        <a:defRPr sz="8000">
          <a:latin typeface="+mn-lt"/>
          <a:ea typeface="+mn-ea"/>
          <a:cs typeface="+mn-cs"/>
          <a:sym typeface="ヒラギノ角ゴ ProN W3"/>
        </a:defRPr>
      </a:lvl2pPr>
      <a:lvl3pPr indent="457200" algn="ctr" defTabSz="584200">
        <a:defRPr sz="8000">
          <a:latin typeface="+mn-lt"/>
          <a:ea typeface="+mn-ea"/>
          <a:cs typeface="+mn-cs"/>
          <a:sym typeface="ヒラギノ角ゴ ProN W3"/>
        </a:defRPr>
      </a:lvl3pPr>
      <a:lvl4pPr indent="685800" algn="ctr" defTabSz="584200">
        <a:defRPr sz="8000">
          <a:latin typeface="+mn-lt"/>
          <a:ea typeface="+mn-ea"/>
          <a:cs typeface="+mn-cs"/>
          <a:sym typeface="ヒラギノ角ゴ ProN W3"/>
        </a:defRPr>
      </a:lvl4pPr>
      <a:lvl5pPr indent="914400" algn="ctr" defTabSz="584200">
        <a:defRPr sz="8000">
          <a:latin typeface="+mn-lt"/>
          <a:ea typeface="+mn-ea"/>
          <a:cs typeface="+mn-cs"/>
          <a:sym typeface="ヒラギノ角ゴ ProN W3"/>
        </a:defRPr>
      </a:lvl5pPr>
      <a:lvl6pPr indent="1143000" algn="ctr" defTabSz="584200">
        <a:defRPr sz="8000">
          <a:latin typeface="+mn-lt"/>
          <a:ea typeface="+mn-ea"/>
          <a:cs typeface="+mn-cs"/>
          <a:sym typeface="ヒラギノ角ゴ ProN W3"/>
        </a:defRPr>
      </a:lvl6pPr>
      <a:lvl7pPr indent="1371600" algn="ctr" defTabSz="584200">
        <a:defRPr sz="8000">
          <a:latin typeface="+mn-lt"/>
          <a:ea typeface="+mn-ea"/>
          <a:cs typeface="+mn-cs"/>
          <a:sym typeface="ヒラギノ角ゴ ProN W3"/>
        </a:defRPr>
      </a:lvl7pPr>
      <a:lvl8pPr indent="1600200" algn="ctr" defTabSz="584200">
        <a:defRPr sz="8000">
          <a:latin typeface="+mn-lt"/>
          <a:ea typeface="+mn-ea"/>
          <a:cs typeface="+mn-cs"/>
          <a:sym typeface="ヒラギノ角ゴ ProN W3"/>
        </a:defRPr>
      </a:lvl8pPr>
      <a:lvl9pPr indent="1828800" algn="ctr" defTabSz="584200">
        <a:defRPr sz="8000">
          <a:latin typeface="+mn-lt"/>
          <a:ea typeface="+mn-ea"/>
          <a:cs typeface="+mn-cs"/>
          <a:sym typeface="ヒラギノ角ゴ ProN W3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ヒラギノ角ゴ ProN W3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和歌山国体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理学療法士ブース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30949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アイシングの効果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74158" y="1923017"/>
            <a:ext cx="12227442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r>
              <a:rPr lang="ja-JP" altLang="en-US" dirty="0" smtClean="0"/>
              <a:t>　　・</a:t>
            </a:r>
            <a:r>
              <a:rPr lang="ja-JP" altLang="en-US" dirty="0"/>
              <a:t>冷やす事により一時的に患部とその周囲の細胞の</a:t>
            </a:r>
          </a:p>
          <a:p>
            <a:pPr marL="0" indent="0">
              <a:buNone/>
            </a:pPr>
            <a:r>
              <a:rPr lang="ja-JP" altLang="en-US" dirty="0" smtClean="0"/>
              <a:t>　　</a:t>
            </a:r>
            <a:r>
              <a:rPr lang="ja-JP" altLang="en-US" dirty="0"/>
              <a:t>　</a:t>
            </a:r>
            <a:r>
              <a:rPr lang="ja-JP" altLang="en-US" dirty="0" smtClean="0"/>
              <a:t>　代謝</a:t>
            </a:r>
            <a:r>
              <a:rPr lang="ja-JP" altLang="en-US" dirty="0"/>
              <a:t>レベルを下げる行為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アイシング</a:t>
            </a:r>
            <a:r>
              <a:rPr lang="ja-JP" altLang="en-US" dirty="0"/>
              <a:t>→血管収縮→血流抑制→発赤　熱感　腫脹　抑制</a:t>
            </a:r>
          </a:p>
          <a:p>
            <a:r>
              <a:rPr lang="ja-JP" altLang="en-US" dirty="0"/>
              <a:t>　　　　　　感覚麻痺　疼痛抑制→機能障害の抑制</a:t>
            </a:r>
          </a:p>
          <a:p>
            <a:r>
              <a:rPr lang="ja-JP" altLang="en-US" dirty="0"/>
              <a:t>・</a:t>
            </a:r>
            <a:r>
              <a:rPr lang="en-US" altLang="ja-JP" b="1" dirty="0"/>
              <a:t>2</a:t>
            </a:r>
            <a:r>
              <a:rPr lang="ja-JP" altLang="en-US" dirty="0"/>
              <a:t>次的低酸素症の抑制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3854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952500" y="228600"/>
            <a:ext cx="11099800" cy="2159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8000" dirty="0" smtClean="0"/>
              <a:t>部位別実施方法</a:t>
            </a:r>
            <a:endParaRPr sz="8000" dirty="0"/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足関節</a:t>
            </a: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》</a:t>
            </a:r>
            <a:r>
              <a:rPr sz="2800" b="1" dirty="0"/>
              <a:t>　</a:t>
            </a:r>
            <a:r>
              <a:rPr sz="2800" b="1" dirty="0" err="1"/>
              <a:t>バンテージで圧迫、固定</a:t>
            </a:r>
            <a:r>
              <a:rPr sz="2800" b="1" dirty="0"/>
              <a:t>　・</a:t>
            </a:r>
            <a:r>
              <a:rPr sz="2800" b="1" dirty="0" err="1"/>
              <a:t>キューブアイス・U字パッド</a:t>
            </a:r>
            <a:r>
              <a:rPr sz="2800" b="1" dirty="0"/>
              <a:t>　</a:t>
            </a:r>
          </a:p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膝関節</a:t>
            </a: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》</a:t>
            </a:r>
            <a:r>
              <a:rPr sz="2800" b="1" dirty="0"/>
              <a:t>　痛みのある部分だけではなく膝関節を180度包み込む</a:t>
            </a:r>
          </a:p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大腿部</a:t>
            </a: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》</a:t>
            </a:r>
            <a:r>
              <a:rPr sz="2800" b="1" dirty="0"/>
              <a:t>　</a:t>
            </a:r>
            <a:r>
              <a:rPr sz="2800" b="1" dirty="0" err="1"/>
              <a:t>筋が弛緩した状態（肉離れ）筋が伸張した状態（打撲</a:t>
            </a:r>
            <a:r>
              <a:rPr sz="2800" b="1" dirty="0"/>
              <a:t>）</a:t>
            </a:r>
          </a:p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下腿部</a:t>
            </a: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》</a:t>
            </a:r>
            <a:r>
              <a:rPr sz="2800" b="1" dirty="0"/>
              <a:t>　</a:t>
            </a:r>
            <a:r>
              <a:rPr sz="2800" b="1" dirty="0" err="1"/>
              <a:t>アキレス腱</a:t>
            </a:r>
            <a:r>
              <a:rPr sz="2800" b="1" dirty="0"/>
              <a:t>　</a:t>
            </a:r>
            <a:r>
              <a:rPr sz="2800" b="1" dirty="0" err="1"/>
              <a:t>足関節底屈</a:t>
            </a:r>
            <a:r>
              <a:rPr sz="2800" b="1" dirty="0"/>
              <a:t>　</a:t>
            </a:r>
            <a:r>
              <a:rPr sz="2800" b="1" dirty="0" err="1"/>
              <a:t>膝関節屈曲</a:t>
            </a:r>
            <a:endParaRPr sz="2800" b="1" dirty="0"/>
          </a:p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腰背部</a:t>
            </a: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》</a:t>
            </a:r>
            <a:r>
              <a:rPr sz="2800" b="1" dirty="0"/>
              <a:t>　</a:t>
            </a:r>
            <a:r>
              <a:rPr sz="2800" b="1" dirty="0" err="1"/>
              <a:t>腰背筋群の脱力姿位</a:t>
            </a:r>
            <a:r>
              <a:rPr sz="2800" b="1" dirty="0"/>
              <a:t>　</a:t>
            </a:r>
            <a:r>
              <a:rPr sz="2800" b="1" dirty="0" err="1"/>
              <a:t>楽な姿勢</a:t>
            </a:r>
            <a:r>
              <a:rPr sz="2800" b="1" dirty="0"/>
              <a:t>　</a:t>
            </a:r>
          </a:p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r>
              <a:rPr sz="2800" b="1" dirty="0" smtClean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アイスマッサージ</a:t>
            </a:r>
            <a:r>
              <a:rPr sz="28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》</a:t>
            </a:r>
            <a:r>
              <a:rPr sz="2800" b="1" dirty="0"/>
              <a:t>　</a:t>
            </a:r>
            <a:r>
              <a:rPr sz="2800" b="1" dirty="0" err="1"/>
              <a:t>筋腱付着部の炎症</a:t>
            </a:r>
            <a:r>
              <a:rPr sz="2800" b="1" dirty="0"/>
              <a:t>　</a:t>
            </a:r>
            <a:r>
              <a:rPr sz="2800" b="1" dirty="0" err="1"/>
              <a:t>靭帯損傷の部位に有効</a:t>
            </a:r>
            <a:endParaRPr sz="2800" b="1" dirty="0"/>
          </a:p>
          <a:p>
            <a:pPr marL="0" lvl="0" indent="0" defTabSz="344677">
              <a:spcBef>
                <a:spcPts val="2400"/>
              </a:spcBef>
              <a:buSzTx/>
              <a:buNone/>
              <a:defRPr sz="1800"/>
            </a:pPr>
            <a:endParaRPr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タイトル 1"/>
          <p:cNvSpPr>
            <a:spLocks noGrp="1"/>
          </p:cNvSpPr>
          <p:nvPr>
            <p:ph type="title"/>
          </p:nvPr>
        </p:nvSpPr>
        <p:spPr>
          <a:xfrm>
            <a:off x="2406791" y="887307"/>
            <a:ext cx="10313529" cy="2761262"/>
          </a:xfrm>
        </p:spPr>
        <p:txBody>
          <a:bodyPr/>
          <a:lstStyle/>
          <a:p>
            <a:r>
              <a:rPr lang="ja-JP" altLang="en-US" sz="4551" b="1"/>
              <a:t>袋を固定するためにバンテージや</a:t>
            </a:r>
            <a:r>
              <a:rPr lang="en-US" altLang="ja-JP" sz="4551" b="1"/>
              <a:t/>
            </a:r>
            <a:br>
              <a:rPr lang="en-US" altLang="ja-JP" sz="4551" b="1"/>
            </a:br>
            <a:r>
              <a:rPr lang="ja-JP" altLang="en-US" sz="4551" b="1"/>
              <a:t>アイシング用ラップなど使用すると</a:t>
            </a:r>
            <a:r>
              <a:rPr lang="en-US" altLang="ja-JP" sz="4551" b="1"/>
              <a:t/>
            </a:r>
            <a:br>
              <a:rPr lang="en-US" altLang="ja-JP" sz="4551" b="1"/>
            </a:br>
            <a:r>
              <a:rPr lang="ja-JP" altLang="en-US" sz="4551" b="1"/>
              <a:t>効果的</a:t>
            </a:r>
          </a:p>
        </p:txBody>
      </p:sp>
      <p:sp>
        <p:nvSpPr>
          <p:cNvPr id="4505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06792" y="3034453"/>
            <a:ext cx="9731022" cy="5373511"/>
          </a:xfrm>
        </p:spPr>
        <p:txBody>
          <a:bodyPr/>
          <a:lstStyle/>
          <a:p>
            <a:endParaRPr lang="en-US" altLang="ja-JP" smtClean="0"/>
          </a:p>
          <a:p>
            <a:endParaRPr lang="ja-JP" altLang="en-US" smtClean="0"/>
          </a:p>
        </p:txBody>
      </p:sp>
      <p:pic>
        <p:nvPicPr>
          <p:cNvPr id="45060" name="コンテンツ プレースホルダ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12" y="4456854"/>
            <a:ext cx="4682631" cy="35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21" y="4456854"/>
            <a:ext cx="4675858" cy="350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1861"/>
      </p:ext>
    </p:extLst>
  </p:cSld>
  <p:clrMapOvr>
    <a:masterClrMapping/>
  </p:clrMapOvr>
  <p:transition spd="slow" advTm="9780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08168" y="3724400"/>
            <a:ext cx="12564949" cy="60292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kumimoji="1" lang="ja-JP" altLang="en-US" sz="5100" b="1" dirty="0" smtClean="0"/>
              <a:t>腰部のアイシング　　　　　　　　　　下腿部のアイシング　　　　　　　　　　　　　　ハムストリングスのアイシング</a:t>
            </a:r>
            <a:endParaRPr kumimoji="1" lang="en-US" altLang="ja-JP" sz="5100" b="1" dirty="0" smtClean="0"/>
          </a:p>
          <a:p>
            <a:pPr marL="0" indent="0">
              <a:buNone/>
            </a:pPr>
            <a:endParaRPr kumimoji="1" lang="en-US" altLang="ja-JP" sz="5100" b="1" dirty="0"/>
          </a:p>
          <a:p>
            <a:pPr marL="0" indent="0">
              <a:buNone/>
            </a:pPr>
            <a:endParaRPr kumimoji="1" lang="en-US" altLang="ja-JP" sz="3200" b="1" dirty="0" smtClean="0"/>
          </a:p>
          <a:p>
            <a:pPr marL="0" indent="0">
              <a:buNone/>
            </a:pPr>
            <a:endParaRPr kumimoji="1" lang="en-US" altLang="ja-JP" sz="3200" b="1" dirty="0"/>
          </a:p>
          <a:p>
            <a:pPr marL="0" indent="0">
              <a:buNone/>
            </a:pPr>
            <a:endParaRPr kumimoji="1" lang="en-US" altLang="ja-JP" sz="3200" b="1" dirty="0" smtClean="0"/>
          </a:p>
          <a:p>
            <a:pPr marL="0" indent="0">
              <a:buNone/>
            </a:pPr>
            <a:endParaRPr kumimoji="1" lang="en-US" altLang="ja-JP" sz="3200" b="1" dirty="0"/>
          </a:p>
          <a:p>
            <a:pPr marL="0" indent="0">
              <a:buNone/>
            </a:pPr>
            <a:endParaRPr kumimoji="1" lang="en-US" altLang="ja-JP" sz="3200" b="1" dirty="0" smtClean="0"/>
          </a:p>
          <a:p>
            <a:pPr marL="0" indent="0">
              <a:buNone/>
            </a:pPr>
            <a:r>
              <a:rPr kumimoji="1" lang="ja-JP" altLang="en-US" sz="6000" b="1" dirty="0" smtClean="0"/>
              <a:t>足関節捻挫アイシング　　　　　膝関節アイシング　　　　　　　　　　大腿部打撲　膝屈曲位で行う</a:t>
            </a:r>
            <a:endParaRPr kumimoji="1" lang="ja-JP" altLang="en-US" sz="60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09" y="639108"/>
            <a:ext cx="3758939" cy="289068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96" y="735833"/>
            <a:ext cx="5157821" cy="2793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167" y="5547496"/>
            <a:ext cx="3376133" cy="26845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3" y="347196"/>
            <a:ext cx="3110978" cy="32799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75" y="5547496"/>
            <a:ext cx="3287638" cy="25982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8" y="5596982"/>
            <a:ext cx="2758008" cy="27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5354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2500" y="210583"/>
            <a:ext cx="11099800" cy="2159000"/>
          </a:xfrm>
        </p:spPr>
        <p:txBody>
          <a:bodyPr/>
          <a:lstStyle/>
          <a:p>
            <a:r>
              <a:rPr lang="ja-JP" altLang="en-US" dirty="0"/>
              <a:t>アイシングの注意点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0242" y="2603500"/>
            <a:ext cx="12206177" cy="6923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1800" dirty="0"/>
              <a:t>　</a:t>
            </a:r>
            <a:r>
              <a:rPr lang="ja-JP" altLang="en-US" sz="1800" dirty="0" smtClean="0"/>
              <a:t>　　　</a:t>
            </a:r>
            <a:r>
              <a:rPr lang="ja-JP" altLang="en-US" sz="2800" b="1" dirty="0" smtClean="0"/>
              <a:t>１回</a:t>
            </a:r>
            <a:r>
              <a:rPr lang="ja-JP" altLang="en-US" sz="2800" b="1" dirty="0"/>
              <a:t>につき</a:t>
            </a:r>
            <a:r>
              <a:rPr lang="en-US" altLang="ja-JP" sz="2800" b="1" dirty="0"/>
              <a:t>20</a:t>
            </a:r>
            <a:r>
              <a:rPr lang="ja-JP" altLang="en-US" sz="2800" b="1" dirty="0"/>
              <a:t>～</a:t>
            </a:r>
            <a:r>
              <a:rPr lang="en-US" altLang="ja-JP" sz="2800" b="1" dirty="0"/>
              <a:t>45</a:t>
            </a:r>
            <a:r>
              <a:rPr lang="ja-JP" altLang="en-US" sz="2800" b="1" dirty="0"/>
              <a:t>分を目安におこなう　患部によって時間をかえる</a:t>
            </a:r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患部</a:t>
            </a:r>
            <a:r>
              <a:rPr lang="ja-JP" altLang="en-US" sz="2800" b="1" dirty="0"/>
              <a:t>の感覚がなくなり寒冷起因の血管拡張により温かくなる</a:t>
            </a:r>
            <a:r>
              <a:rPr lang="ja-JP" altLang="en-US" sz="2800" b="1" dirty="0" smtClean="0"/>
              <a:t>までおこなう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アイシング</a:t>
            </a:r>
            <a:r>
              <a:rPr lang="ja-JP" altLang="en-US" sz="2800" b="1" dirty="0"/>
              <a:t>の間隔は、</a:t>
            </a:r>
            <a:r>
              <a:rPr lang="en-US" altLang="ja-JP" sz="2800" b="1" dirty="0"/>
              <a:t>1</a:t>
            </a:r>
            <a:r>
              <a:rPr lang="ja-JP" altLang="en-US" sz="2800" b="1" dirty="0"/>
              <a:t>～</a:t>
            </a:r>
            <a:r>
              <a:rPr lang="en-US" altLang="ja-JP" sz="2800" b="1" dirty="0"/>
              <a:t>2</a:t>
            </a:r>
            <a:r>
              <a:rPr lang="ja-JP" altLang="en-US" sz="2800" b="1" dirty="0"/>
              <a:t>時間に</a:t>
            </a:r>
            <a:r>
              <a:rPr lang="en-US" altLang="ja-JP" sz="2800" b="1" dirty="0"/>
              <a:t>1</a:t>
            </a:r>
            <a:r>
              <a:rPr lang="ja-JP" altLang="en-US" sz="2800" b="1" dirty="0"/>
              <a:t>回、間欠的に行い</a:t>
            </a:r>
            <a:r>
              <a:rPr lang="en-US" altLang="ja-JP" sz="2800" b="1" dirty="0"/>
              <a:t>24</a:t>
            </a:r>
            <a:r>
              <a:rPr lang="ja-JP" altLang="en-US" sz="2800" b="1" dirty="0"/>
              <a:t>～</a:t>
            </a:r>
            <a:r>
              <a:rPr lang="en-US" altLang="ja-JP" sz="2800" b="1" dirty="0"/>
              <a:t>72</a:t>
            </a:r>
            <a:r>
              <a:rPr lang="ja-JP" altLang="en-US" sz="2800" b="1" dirty="0"/>
              <a:t>時間</a:t>
            </a:r>
            <a:r>
              <a:rPr lang="ja-JP" altLang="en-US" sz="2800" b="1" dirty="0" smtClean="0"/>
              <a:t>繰り返す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凍傷</a:t>
            </a:r>
            <a:r>
              <a:rPr lang="ja-JP" altLang="en-US" sz="2800" b="1" dirty="0"/>
              <a:t>に注意する（皮膚がただれる　感覚障害　血行障害</a:t>
            </a:r>
            <a:r>
              <a:rPr lang="ja-JP" altLang="en-US" sz="2800" b="1" dirty="0" smtClean="0"/>
              <a:t>）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 smtClean="0"/>
              <a:t>　　☆</a:t>
            </a:r>
            <a:r>
              <a:rPr lang="ja-JP" altLang="en-US" sz="2800" b="1" dirty="0"/>
              <a:t>圧迫しすぎると血行障害や神経障害が出現　</a:t>
            </a:r>
            <a:r>
              <a:rPr lang="en-US" altLang="ja-JP" sz="2800" b="1" dirty="0"/>
              <a:t>(</a:t>
            </a:r>
            <a:r>
              <a:rPr lang="ja-JP" altLang="en-US" sz="2800" b="1" dirty="0"/>
              <a:t>肘関節　腓骨頭付近など）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653266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ストレッチ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　　　　　　　　　　　　　　</a:t>
            </a:r>
            <a:r>
              <a:rPr lang="ja-JP" altLang="en-US" sz="4600" b="1" dirty="0" smtClean="0"/>
              <a:t>目的</a:t>
            </a:r>
            <a:r>
              <a:rPr lang="en-US" altLang="ja-JP" sz="4600" b="1" dirty="0"/>
              <a:t>&amp;</a:t>
            </a:r>
            <a:r>
              <a:rPr lang="ja-JP" altLang="en-US" sz="4600" b="1" dirty="0"/>
              <a:t>効果</a:t>
            </a:r>
          </a:p>
          <a:p>
            <a:pPr marL="0" indent="0">
              <a:buNone/>
            </a:pPr>
            <a:r>
              <a:rPr lang="ja-JP" altLang="en-US" dirty="0" smtClean="0"/>
              <a:t>　　コンディショニング</a:t>
            </a:r>
            <a:r>
              <a:rPr lang="ja-JP" altLang="en-US" dirty="0"/>
              <a:t>　</a:t>
            </a:r>
            <a:r>
              <a:rPr lang="ja-JP" altLang="en-US" dirty="0" smtClean="0"/>
              <a:t>　　　　　　　リハビリテーション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 smtClean="0"/>
              <a:t>　　傷害予防　　　　　　　　　　　　　筋</a:t>
            </a:r>
            <a:r>
              <a:rPr lang="ja-JP" altLang="en-US" dirty="0"/>
              <a:t>緊張の緩和</a:t>
            </a:r>
          </a:p>
          <a:p>
            <a:pPr marL="0" indent="0">
              <a:buNone/>
            </a:pPr>
            <a:r>
              <a:rPr lang="ja-JP" altLang="en-US" dirty="0" smtClean="0"/>
              <a:t>　　</a:t>
            </a:r>
            <a:r>
              <a:rPr lang="en-US" altLang="ja-JP" dirty="0" smtClean="0"/>
              <a:t>ROM</a:t>
            </a:r>
            <a:r>
              <a:rPr lang="ja-JP" altLang="en-US" dirty="0" smtClean="0"/>
              <a:t>増大　</a:t>
            </a:r>
            <a:r>
              <a:rPr lang="ja-JP" altLang="en-US" dirty="0"/>
              <a:t>　</a:t>
            </a:r>
            <a:r>
              <a:rPr lang="ja-JP" altLang="en-US" dirty="0" smtClean="0"/>
              <a:t>　　　　　　　　　　　パフォーマンス</a:t>
            </a:r>
            <a:r>
              <a:rPr lang="ja-JP" altLang="en-US" dirty="0"/>
              <a:t>の維持</a:t>
            </a:r>
            <a:endParaRPr kumimoji="1" lang="ja-JP" altLang="en-US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ja-JP" altLang="en-US" dirty="0"/>
              <a:t>　</a:t>
            </a:r>
            <a:r>
              <a:rPr lang="ja-JP" altLang="en-US" dirty="0" smtClean="0"/>
              <a:t>末梢</a:t>
            </a:r>
            <a:r>
              <a:rPr lang="ja-JP" altLang="en-US" dirty="0"/>
              <a:t>循環の促進による疲労物質の除去</a:t>
            </a:r>
          </a:p>
          <a:p>
            <a:pPr marL="0" indent="0">
              <a:buNone/>
            </a:pPr>
            <a:r>
              <a:rPr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01725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4916" y="215900"/>
            <a:ext cx="11099800" cy="2159000"/>
          </a:xfrm>
        </p:spPr>
        <p:txBody>
          <a:bodyPr/>
          <a:lstStyle/>
          <a:p>
            <a:r>
              <a:rPr kumimoji="1" lang="ja-JP" altLang="en-US" dirty="0" smtClean="0"/>
              <a:t>ストレッチの種類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06683" y="2374900"/>
            <a:ext cx="12269972" cy="6625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　・スタティックストレッチング（弾みをつけずゆっくり伸ばす）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</a:t>
            </a:r>
            <a:r>
              <a:rPr lang="ja-JP" altLang="en-US" dirty="0"/>
              <a:t>徒手抵抗</a:t>
            </a:r>
            <a:r>
              <a:rPr lang="ja-JP" altLang="en-US" dirty="0" smtClean="0"/>
              <a:t>ストレッチング（伸ばしたい筋を抵抗をかけその後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　　　　　　　　　　　　　　　　ストレッチを行う）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・ダイナミックストレッチング（動きの中で可動域を広げる）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・バリスティックストレッチング（反動や弾みをつけて行う）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334911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重要なポイント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52500" y="2023208"/>
            <a:ext cx="11593919" cy="62865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ja-JP" altLang="en-US" sz="9600" dirty="0"/>
              <a:t>　</a:t>
            </a:r>
            <a:r>
              <a:rPr lang="ja-JP" altLang="en-US" sz="9600" dirty="0" smtClean="0"/>
              <a:t>①</a:t>
            </a:r>
            <a:r>
              <a:rPr lang="ja-JP" altLang="en-US" sz="9600" dirty="0"/>
              <a:t>硬い部位をセラピストが感じる</a:t>
            </a:r>
          </a:p>
          <a:p>
            <a:pPr marL="0" indent="0">
              <a:buNone/>
            </a:pPr>
            <a:r>
              <a:rPr lang="ja-JP" altLang="en-US" sz="9600" dirty="0" smtClean="0"/>
              <a:t>　②</a:t>
            </a:r>
            <a:r>
              <a:rPr lang="ja-JP" altLang="en-US" sz="9600" dirty="0"/>
              <a:t>選手が痛い、伸びているという部位を把握</a:t>
            </a:r>
          </a:p>
          <a:p>
            <a:pPr marL="0" indent="0">
              <a:buNone/>
            </a:pPr>
            <a:r>
              <a:rPr lang="ja-JP" altLang="en-US" sz="9600" dirty="0"/>
              <a:t>　③</a:t>
            </a:r>
            <a:r>
              <a:rPr lang="ja-JP" altLang="en-US" sz="9600" dirty="0" smtClean="0"/>
              <a:t>ストレッチング</a:t>
            </a:r>
            <a:r>
              <a:rPr lang="ja-JP" altLang="en-US" sz="9600" dirty="0"/>
              <a:t>によって筋が伸びる感覚</a:t>
            </a:r>
          </a:p>
          <a:p>
            <a:pPr marL="0" indent="0">
              <a:buNone/>
            </a:pPr>
            <a:r>
              <a:rPr lang="ja-JP" altLang="en-US" sz="9600" dirty="0" smtClean="0"/>
              <a:t>　④筋</a:t>
            </a:r>
            <a:r>
              <a:rPr lang="ja-JP" altLang="en-US" sz="9600" dirty="0"/>
              <a:t>がほぐれた感覚</a:t>
            </a:r>
          </a:p>
          <a:p>
            <a:pPr marL="0" indent="0">
              <a:buNone/>
            </a:pPr>
            <a:r>
              <a:rPr lang="ja-JP" altLang="en-US" sz="9600" dirty="0"/>
              <a:t>　</a:t>
            </a:r>
            <a:r>
              <a:rPr lang="ja-JP" altLang="en-US" sz="9600" dirty="0" smtClean="0"/>
              <a:t>　筋</a:t>
            </a:r>
            <a:r>
              <a:rPr lang="ja-JP" altLang="en-US" sz="9600" dirty="0"/>
              <a:t>が軽くなる</a:t>
            </a:r>
            <a:r>
              <a:rPr lang="ja-JP" altLang="en-US" sz="9600" dirty="0" smtClean="0"/>
              <a:t>感覚または筋</a:t>
            </a:r>
            <a:r>
              <a:rPr lang="ja-JP" altLang="en-US" sz="9600" dirty="0"/>
              <a:t>の</a:t>
            </a:r>
            <a:r>
              <a:rPr lang="ja-JP" altLang="en-US" sz="9600" dirty="0" smtClean="0"/>
              <a:t>リラックス</a:t>
            </a:r>
            <a:r>
              <a:rPr lang="ja-JP" altLang="en-US" sz="10000" dirty="0" smtClean="0"/>
              <a:t>感</a:t>
            </a:r>
            <a:r>
              <a:rPr lang="ja-JP" altLang="en-US" sz="10000" dirty="0"/>
              <a:t>覚</a:t>
            </a:r>
            <a:endParaRPr kumimoji="1" lang="ja-JP" altLang="en-US" sz="10000" dirty="0"/>
          </a:p>
        </p:txBody>
      </p:sp>
    </p:spTree>
    <p:extLst>
      <p:ext uri="{BB962C8B-B14F-4D97-AF65-F5344CB8AC3E}">
        <p14:creationId xmlns:p14="http://schemas.microsoft.com/office/powerpoint/2010/main" val="376527800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0120" y="889841"/>
            <a:ext cx="12674011" cy="2159000"/>
          </a:xfrm>
        </p:spPr>
        <p:txBody>
          <a:bodyPr>
            <a:normAutofit fontScale="90000"/>
          </a:bodyPr>
          <a:lstStyle/>
          <a:p>
            <a:r>
              <a:rPr kumimoji="1" lang="ja-JP" altLang="en-US" sz="5400" dirty="0" smtClean="0"/>
              <a:t>　</a:t>
            </a:r>
            <a:r>
              <a:rPr kumimoji="1" lang="ja-JP" altLang="en-US" sz="5300" dirty="0" smtClean="0"/>
              <a:t>スタティックストレッチは</a:t>
            </a:r>
            <a:r>
              <a:rPr lang="ja-JP" altLang="ja-JP" sz="5300" dirty="0"/>
              <a:t>筋はリラックス状態となり、瞬発的なパフォーマンスが低下</a:t>
            </a:r>
            <a:r>
              <a:rPr lang="ja-JP" altLang="ja-JP" sz="5300" dirty="0" smtClean="0"/>
              <a:t>する</a:t>
            </a:r>
            <a:r>
              <a:rPr lang="ja-JP" altLang="en-US" sz="5300" dirty="0" smtClean="0"/>
              <a:t>？</a:t>
            </a:r>
            <a:r>
              <a:rPr lang="ja-JP" altLang="ja-JP" sz="5300" dirty="0"/>
              <a:t/>
            </a:r>
            <a:br>
              <a:rPr lang="ja-JP" altLang="ja-JP" sz="5300" dirty="0"/>
            </a:br>
            <a:endParaRPr kumimoji="1" lang="ja-JP" altLang="en-US" sz="53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70121" y="3347780"/>
            <a:ext cx="12674010" cy="664800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4800" dirty="0" smtClean="0"/>
              <a:t>３０秒未満のストレッチであれば低下は起こらない。</a:t>
            </a:r>
            <a:endParaRPr kumimoji="1" lang="en-US" altLang="ja-JP" sz="4800" dirty="0" smtClean="0"/>
          </a:p>
          <a:p>
            <a:pPr marL="0" indent="0">
              <a:buNone/>
            </a:pPr>
            <a:r>
              <a:rPr kumimoji="1" lang="ja-JP" altLang="en-US" sz="4800" dirty="0" smtClean="0"/>
              <a:t>ウォーミングアップでは、ダイナミックストレッチ</a:t>
            </a:r>
            <a:endParaRPr kumimoji="1" lang="en-US" altLang="ja-JP" sz="4800" dirty="0" smtClean="0"/>
          </a:p>
          <a:p>
            <a:pPr marL="0" indent="0">
              <a:buNone/>
            </a:pPr>
            <a:r>
              <a:rPr kumimoji="1" lang="ja-JP" altLang="en-US" sz="4800" dirty="0" smtClean="0"/>
              <a:t>補助的にスタティックストレッチを行う。</a:t>
            </a:r>
            <a:endParaRPr kumimoji="1" lang="en-US" altLang="ja-JP" sz="4800" dirty="0" smtClean="0"/>
          </a:p>
          <a:p>
            <a:pPr marL="0" indent="0">
              <a:buNone/>
            </a:pPr>
            <a:endParaRPr kumimoji="1"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36891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600" dirty="0" smtClean="0"/>
              <a:t>例：ハムストリングス　ストレッチ</a:t>
            </a:r>
            <a:endParaRPr kumimoji="1" lang="ja-JP" altLang="en-US" sz="66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08919" y="2603500"/>
            <a:ext cx="11743381" cy="6219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 smtClean="0"/>
              <a:t>　</a:t>
            </a:r>
            <a:endParaRPr kumimoji="1" lang="en-US" altLang="ja-JP" sz="3200" dirty="0" smtClean="0"/>
          </a:p>
          <a:p>
            <a:pPr marL="0" indent="0">
              <a:buNone/>
            </a:pPr>
            <a:endParaRPr kumimoji="1" lang="en-US" altLang="ja-JP" sz="3200" dirty="0"/>
          </a:p>
          <a:p>
            <a:pPr marL="0" indent="0">
              <a:buNone/>
            </a:pPr>
            <a:endParaRPr kumimoji="1" lang="en-US" altLang="ja-JP" sz="3200" dirty="0" smtClean="0"/>
          </a:p>
          <a:p>
            <a:pPr marL="0" indent="0">
              <a:buNone/>
            </a:pPr>
            <a:r>
              <a:rPr kumimoji="1" lang="ja-JP" altLang="en-US" sz="3200" dirty="0" smtClean="0"/>
              <a:t>　</a:t>
            </a:r>
            <a:endParaRPr kumimoji="1" lang="en-US" altLang="ja-JP" sz="3200" dirty="0" smtClean="0"/>
          </a:p>
          <a:p>
            <a:pPr marL="0" indent="0">
              <a:buNone/>
            </a:pPr>
            <a:r>
              <a:rPr kumimoji="1" lang="ja-JP" altLang="en-US" sz="3200" dirty="0" smtClean="0"/>
              <a:t>股関節屈曲　膝関節伸展　　　　　膝を伸展させたまま股関節屈曲</a:t>
            </a:r>
            <a:endParaRPr kumimoji="1" lang="en-US" altLang="ja-JP" sz="3200" dirty="0" smtClean="0"/>
          </a:p>
          <a:p>
            <a:pPr marL="0" indent="0">
              <a:buNone/>
            </a:pPr>
            <a:r>
              <a:rPr kumimoji="1" lang="ja-JP" altLang="en-US" sz="3200" dirty="0" smtClean="0"/>
              <a:t>　　近位部の伸張　　　　　　　　　　　　遠位部の伸張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3" y="2579936"/>
            <a:ext cx="5051647" cy="37293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27" y="2458070"/>
            <a:ext cx="4261956" cy="399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476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096926" y="0"/>
            <a:ext cx="11099800" cy="2159000"/>
          </a:xfrm>
        </p:spPr>
        <p:txBody>
          <a:bodyPr/>
          <a:lstStyle/>
          <a:p>
            <a:r>
              <a:rPr kumimoji="1" lang="ja-JP" altLang="en-US" dirty="0" smtClean="0"/>
              <a:t>事前の情報収集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1096926" y="2901211"/>
            <a:ext cx="11099800" cy="62865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　　</a:t>
            </a:r>
            <a:r>
              <a:rPr kumimoji="1" lang="ja-JP" altLang="en-US" sz="5400" dirty="0" smtClean="0"/>
              <a:t>①競技特性</a:t>
            </a:r>
            <a:endParaRPr kumimoji="1" lang="en-US" altLang="ja-JP" sz="5400" dirty="0" smtClean="0"/>
          </a:p>
          <a:p>
            <a:pPr marL="0" indent="0">
              <a:buNone/>
            </a:pPr>
            <a:r>
              <a:rPr kumimoji="1" lang="ja-JP" altLang="en-US" sz="5400" dirty="0" smtClean="0"/>
              <a:t>　　②ルール</a:t>
            </a:r>
            <a:endParaRPr kumimoji="1" lang="en-US" altLang="ja-JP" sz="5400" dirty="0" smtClean="0"/>
          </a:p>
          <a:p>
            <a:pPr marL="0" indent="0">
              <a:buNone/>
            </a:pPr>
            <a:r>
              <a:rPr kumimoji="1" lang="ja-JP" altLang="en-US" sz="5400" dirty="0" smtClean="0"/>
              <a:t>　　③プログラム</a:t>
            </a:r>
            <a:endParaRPr kumimoji="1" lang="en-US" altLang="ja-JP" sz="5400" dirty="0" smtClean="0"/>
          </a:p>
          <a:p>
            <a:pPr marL="0" indent="0">
              <a:buNone/>
            </a:pPr>
            <a:r>
              <a:rPr kumimoji="1" lang="ja-JP" altLang="en-US" sz="5400" dirty="0" smtClean="0"/>
              <a:t>　　④競技の障害・外傷</a:t>
            </a:r>
            <a:endParaRPr kumimoji="1" lang="en-US" altLang="ja-JP" sz="5400" dirty="0" smtClean="0"/>
          </a:p>
          <a:p>
            <a:pPr marL="0" indent="0">
              <a:buNone/>
            </a:pPr>
            <a:r>
              <a:rPr kumimoji="1" lang="ja-JP" altLang="en-US" sz="5400" dirty="0"/>
              <a:t>　</a:t>
            </a:r>
            <a:r>
              <a:rPr kumimoji="1" lang="ja-JP" altLang="en-US" sz="5400" dirty="0" smtClean="0"/>
              <a:t>　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24030275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 smtClean="0"/>
              <a:t>例：</a:t>
            </a:r>
            <a:r>
              <a:rPr lang="zh-TW" altLang="en-US" sz="5400" dirty="0" smtClean="0"/>
              <a:t>大腿</a:t>
            </a:r>
            <a:r>
              <a:rPr lang="zh-TW" altLang="en-US" sz="5400" dirty="0"/>
              <a:t>四頭筋（大腿</a:t>
            </a:r>
            <a:r>
              <a:rPr lang="zh-TW" altLang="en-US" sz="5400" dirty="0" smtClean="0"/>
              <a:t>直筋</a:t>
            </a:r>
            <a:r>
              <a:rPr lang="ja-JP" altLang="en-US" sz="5400" dirty="0" smtClean="0"/>
              <a:t>）ストレッチ</a:t>
            </a:r>
            <a:endParaRPr kumimoji="1" lang="ja-JP" altLang="en-US" sz="54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65760" y="3035762"/>
            <a:ext cx="11686540" cy="6286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１</a:t>
            </a:r>
            <a:r>
              <a:rPr lang="ja-JP" altLang="en-US" dirty="0"/>
              <a:t>．腹臥位</a:t>
            </a:r>
          </a:p>
          <a:p>
            <a:pPr marL="0" indent="0">
              <a:buNone/>
            </a:pPr>
            <a:r>
              <a:rPr lang="ja-JP" altLang="en-US" dirty="0" smtClean="0"/>
              <a:t>２</a:t>
            </a:r>
            <a:r>
              <a:rPr lang="ja-JP" altLang="en-US" dirty="0"/>
              <a:t>．骨盤の前傾を防ぐため、</a:t>
            </a:r>
            <a:r>
              <a:rPr lang="ja-JP" altLang="en-US" dirty="0" smtClean="0"/>
              <a:t>非伸張側の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股関節を十分に屈曲</a:t>
            </a:r>
            <a:r>
              <a:rPr lang="ja-JP" altLang="en-US" dirty="0"/>
              <a:t>させる</a:t>
            </a:r>
          </a:p>
          <a:p>
            <a:pPr marL="0" indent="0">
              <a:buNone/>
            </a:pPr>
            <a:r>
              <a:rPr lang="ja-JP" altLang="en-US" dirty="0" smtClean="0"/>
              <a:t>３</a:t>
            </a:r>
            <a:r>
              <a:rPr lang="ja-JP" altLang="en-US" dirty="0"/>
              <a:t>．セラピストは対象者の骨盤を</a:t>
            </a:r>
            <a:r>
              <a:rPr lang="ja-JP" altLang="en-US" dirty="0" smtClean="0"/>
              <a:t>しっかり、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固定</a:t>
            </a:r>
            <a:r>
              <a:rPr lang="ja-JP" altLang="en-US" dirty="0"/>
              <a:t>し、</a:t>
            </a:r>
            <a:r>
              <a:rPr lang="ja-JP" altLang="en-US" dirty="0" smtClean="0"/>
              <a:t>伸張側の</a:t>
            </a:r>
            <a:r>
              <a:rPr lang="ja-JP" altLang="en-US" dirty="0"/>
              <a:t>膝関節</a:t>
            </a:r>
            <a:r>
              <a:rPr lang="ja-JP" altLang="en-US" dirty="0" smtClean="0"/>
              <a:t>を屈曲させて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いく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840" y="3364465"/>
            <a:ext cx="3999460" cy="43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630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000" dirty="0" smtClean="0"/>
              <a:t>例：</a:t>
            </a:r>
            <a:r>
              <a:rPr lang="zh-TW" altLang="en-US" sz="6000" dirty="0" smtClean="0"/>
              <a:t>股関節外旋筋群</a:t>
            </a:r>
            <a:r>
              <a:rPr lang="zh-TW" altLang="en-US" sz="6000" dirty="0"/>
              <a:t/>
            </a:r>
            <a:br>
              <a:rPr lang="zh-TW" altLang="en-US" sz="6000" dirty="0"/>
            </a:b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ja-JP" altLang="en-US" sz="2800" b="1" dirty="0" smtClean="0"/>
              <a:t>セラピスト</a:t>
            </a:r>
            <a:r>
              <a:rPr lang="ja-JP" altLang="en-US" sz="2800" b="1" dirty="0"/>
              <a:t>は対象者の膝関節９０</a:t>
            </a:r>
            <a:r>
              <a:rPr lang="en-US" altLang="ja-JP" sz="2800" b="1" dirty="0"/>
              <a:t>°</a:t>
            </a:r>
          </a:p>
          <a:p>
            <a:pPr marL="0" indent="0">
              <a:buNone/>
            </a:pPr>
            <a:r>
              <a:rPr lang="ja-JP" altLang="en-US" sz="2800" b="1" dirty="0" smtClean="0"/>
              <a:t>屈曲</a:t>
            </a:r>
            <a:r>
              <a:rPr lang="ja-JP" altLang="en-US" sz="2800" b="1" dirty="0"/>
              <a:t>位からゆっくりと内旋する</a:t>
            </a:r>
          </a:p>
          <a:p>
            <a:pPr marL="0" indent="0">
              <a:buNone/>
            </a:pPr>
            <a:r>
              <a:rPr lang="ja-JP" altLang="en-US" sz="2800" b="1" dirty="0" smtClean="0"/>
              <a:t>伸張感</a:t>
            </a:r>
            <a:r>
              <a:rPr lang="ja-JP" altLang="en-US" sz="2800" b="1" dirty="0"/>
              <a:t>を確認（対象者の腰椎が捻</a:t>
            </a:r>
          </a:p>
          <a:p>
            <a:pPr marL="0" indent="0">
              <a:buNone/>
            </a:pPr>
            <a:r>
              <a:rPr lang="ja-JP" altLang="en-US" sz="2800" b="1" dirty="0" smtClean="0"/>
              <a:t>転</a:t>
            </a:r>
            <a:r>
              <a:rPr lang="ja-JP" altLang="en-US" sz="2800" b="1" dirty="0"/>
              <a:t>し、骨盤が床から離れないよう</a:t>
            </a:r>
          </a:p>
          <a:p>
            <a:pPr marL="0" indent="0">
              <a:buNone/>
            </a:pPr>
            <a:r>
              <a:rPr lang="ja-JP" altLang="en-US" sz="2800" b="1" dirty="0" smtClean="0"/>
              <a:t>に</a:t>
            </a:r>
            <a:r>
              <a:rPr lang="ja-JP" altLang="en-US" sz="2800" b="1" dirty="0"/>
              <a:t>反対側の殿部を押さえる）</a:t>
            </a:r>
          </a:p>
          <a:p>
            <a:pPr marL="0" indent="0">
              <a:buNone/>
            </a:pPr>
            <a:endParaRPr kumimoji="1"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40286"/>
            <a:ext cx="5167424" cy="521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905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6600" dirty="0" smtClean="0"/>
              <a:t>例：腰</a:t>
            </a:r>
            <a:r>
              <a:rPr lang="ja-JP" altLang="en-US" sz="6600" dirty="0"/>
              <a:t>方形筋</a:t>
            </a:r>
            <a:br>
              <a:rPr lang="ja-JP" altLang="en-US" sz="6600" dirty="0"/>
            </a:br>
            <a:endParaRPr kumimoji="1" lang="ja-JP" altLang="en-US" sz="66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95416" y="2603500"/>
            <a:ext cx="11656884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対象者</a:t>
            </a:r>
            <a:r>
              <a:rPr lang="ja-JP" altLang="en-US" dirty="0"/>
              <a:t>の腰部に枕などを入れ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下肢</a:t>
            </a:r>
            <a:r>
              <a:rPr lang="ja-JP" altLang="en-US" dirty="0"/>
              <a:t>をベッドから下ろす</a:t>
            </a:r>
          </a:p>
          <a:p>
            <a:pPr marL="0" indent="0">
              <a:buNone/>
            </a:pPr>
            <a:r>
              <a:rPr lang="ja-JP" altLang="en-US" dirty="0" smtClean="0"/>
              <a:t>セラピスト</a:t>
            </a:r>
            <a:r>
              <a:rPr lang="ja-JP" altLang="en-US" dirty="0"/>
              <a:t>は対象者の骨盤を前方</a:t>
            </a:r>
          </a:p>
          <a:p>
            <a:pPr marL="0" indent="0">
              <a:buNone/>
            </a:pPr>
            <a:r>
              <a:rPr lang="ja-JP" altLang="en-US" dirty="0" smtClean="0"/>
              <a:t>から</a:t>
            </a:r>
            <a:r>
              <a:rPr lang="ja-JP" altLang="en-US" dirty="0"/>
              <a:t>押さえて体幹を側屈</a:t>
            </a:r>
            <a:r>
              <a:rPr lang="ja-JP" altLang="en-US" dirty="0" smtClean="0"/>
              <a:t>させる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18841" y="3038051"/>
            <a:ext cx="4886080" cy="59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8027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例：大</a:t>
            </a:r>
            <a:r>
              <a:rPr lang="ja-JP" altLang="en-US" dirty="0"/>
              <a:t>・小菱形筋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１．側臥位で肩を外転・軽度屈曲</a:t>
            </a:r>
          </a:p>
          <a:p>
            <a:pPr marL="0" indent="0">
              <a:buNone/>
            </a:pPr>
            <a:r>
              <a:rPr lang="ja-JP" altLang="en-US" dirty="0" smtClean="0"/>
              <a:t>２</a:t>
            </a:r>
            <a:r>
              <a:rPr lang="ja-JP" altLang="en-US" dirty="0"/>
              <a:t>．肩甲骨棘上部・棘下部・肩甲骨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内側</a:t>
            </a:r>
            <a:r>
              <a:rPr lang="ja-JP" altLang="en-US" dirty="0"/>
              <a:t>縁を両手で把持</a:t>
            </a:r>
          </a:p>
          <a:p>
            <a:pPr marL="0" indent="0">
              <a:buNone/>
            </a:pPr>
            <a:r>
              <a:rPr lang="ja-JP" altLang="en-US" dirty="0" smtClean="0"/>
              <a:t>３</a:t>
            </a:r>
            <a:r>
              <a:rPr lang="ja-JP" altLang="en-US" dirty="0"/>
              <a:t>．肩甲骨を脊柱から引き離す方向</a:t>
            </a:r>
          </a:p>
          <a:p>
            <a:pPr marL="0" indent="0">
              <a:buNone/>
            </a:pPr>
            <a:r>
              <a:rPr lang="ja-JP" altLang="en-US" dirty="0"/>
              <a:t>　　へ</a:t>
            </a:r>
            <a:r>
              <a:rPr lang="ja-JP" altLang="en-US" dirty="0" smtClean="0"/>
              <a:t>牽引　伸張感</a:t>
            </a:r>
            <a:r>
              <a:rPr lang="ja-JP" altLang="en-US" dirty="0"/>
              <a:t>を確認</a:t>
            </a:r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10924" y="3410393"/>
            <a:ext cx="3574473" cy="42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714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1184795"/>
          </a:xfrm>
        </p:spPr>
        <p:txBody>
          <a:bodyPr>
            <a:normAutofit fontScale="90000"/>
          </a:bodyPr>
          <a:lstStyle/>
          <a:p>
            <a:r>
              <a:rPr lang="ja-JP" altLang="en-US" sz="5300" dirty="0" smtClean="0"/>
              <a:t>例：小円筋</a:t>
            </a:r>
            <a:r>
              <a:rPr lang="ja-JP" altLang="en-US" sz="5300" dirty="0"/>
              <a:t>・棘下筋・後方関節</a:t>
            </a:r>
            <a:r>
              <a:rPr lang="ja-JP" altLang="en-US" sz="5300" dirty="0" smtClean="0"/>
              <a:t>包ストレッチ</a:t>
            </a:r>
            <a:r>
              <a:rPr lang="ja-JP" altLang="en-US" dirty="0"/>
              <a:t/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7980" y="2603500"/>
            <a:ext cx="11669915" cy="6286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１</a:t>
            </a:r>
            <a:r>
              <a:rPr lang="ja-JP" altLang="en-US" dirty="0"/>
              <a:t>．伸張側が下になる側臥位</a:t>
            </a:r>
          </a:p>
          <a:p>
            <a:pPr marL="0" indent="0">
              <a:buNone/>
            </a:pPr>
            <a:r>
              <a:rPr lang="ja-JP" altLang="en-US" dirty="0" smtClean="0"/>
              <a:t>２</a:t>
            </a:r>
            <a:r>
              <a:rPr lang="ja-JP" altLang="en-US" dirty="0"/>
              <a:t>．肘を肩の辺りまで上げて床に</a:t>
            </a:r>
            <a:r>
              <a:rPr lang="ja-JP" altLang="en-US" dirty="0" smtClean="0"/>
              <a:t>置き、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肘</a:t>
            </a:r>
            <a:r>
              <a:rPr lang="ja-JP" altLang="en-US" dirty="0"/>
              <a:t>関節を直角位・前腕</a:t>
            </a:r>
            <a:r>
              <a:rPr lang="ja-JP" altLang="en-US" dirty="0" smtClean="0"/>
              <a:t>回内位</a:t>
            </a:r>
            <a:r>
              <a:rPr lang="ja-JP" altLang="en-US" dirty="0"/>
              <a:t>とする</a:t>
            </a:r>
          </a:p>
          <a:p>
            <a:pPr marL="0" indent="0">
              <a:buNone/>
            </a:pPr>
            <a:r>
              <a:rPr lang="ja-JP" altLang="en-US" dirty="0" smtClean="0"/>
              <a:t>３</a:t>
            </a:r>
            <a:r>
              <a:rPr lang="ja-JP" altLang="en-US" dirty="0"/>
              <a:t>．セラピストは対象者の手関節</a:t>
            </a:r>
            <a:r>
              <a:rPr lang="ja-JP" altLang="en-US" dirty="0" smtClean="0"/>
              <a:t>を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把持</a:t>
            </a:r>
            <a:r>
              <a:rPr lang="ja-JP" altLang="en-US" dirty="0"/>
              <a:t>し前腕回内位のまま親指</a:t>
            </a:r>
            <a:r>
              <a:rPr lang="ja-JP" altLang="en-US" dirty="0" smtClean="0"/>
              <a:t>を床に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近づける</a:t>
            </a:r>
            <a:r>
              <a:rPr lang="ja-JP" altLang="en-US" dirty="0"/>
              <a:t>よう</a:t>
            </a:r>
            <a:r>
              <a:rPr lang="ja-JP" altLang="en-US" dirty="0" smtClean="0"/>
              <a:t>に</a:t>
            </a:r>
            <a:r>
              <a:rPr lang="ja-JP" altLang="en-US" dirty="0"/>
              <a:t>内旋</a:t>
            </a:r>
            <a:r>
              <a:rPr lang="ja-JP" altLang="en-US" dirty="0" smtClean="0"/>
              <a:t>して</a:t>
            </a:r>
            <a:r>
              <a:rPr lang="ja-JP" altLang="en-US" dirty="0"/>
              <a:t>いく</a:t>
            </a:r>
          </a:p>
          <a:p>
            <a:pPr marL="0" indent="0">
              <a:buNone/>
            </a:pPr>
            <a:r>
              <a:rPr lang="ja-JP" altLang="en-US" dirty="0" smtClean="0"/>
              <a:t>４．体</a:t>
            </a:r>
            <a:r>
              <a:rPr lang="ja-JP" altLang="en-US" dirty="0"/>
              <a:t>幹が</a:t>
            </a:r>
            <a:r>
              <a:rPr lang="ja-JP" altLang="en-US" dirty="0" smtClean="0"/>
              <a:t>傾かないよう</a:t>
            </a:r>
            <a:r>
              <a:rPr lang="ja-JP" altLang="en-US" dirty="0"/>
              <a:t>に</a:t>
            </a:r>
            <a:r>
              <a:rPr lang="ja-JP" altLang="en-US" dirty="0" smtClean="0"/>
              <a:t>注意</a:t>
            </a:r>
            <a:endParaRPr lang="ja-JP" altLang="en-US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170" y="2817625"/>
            <a:ext cx="4499957" cy="46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332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4800" dirty="0" smtClean="0"/>
              <a:t>例：三角筋</a:t>
            </a:r>
            <a:r>
              <a:rPr lang="ja-JP" altLang="en-US" sz="4800" dirty="0"/>
              <a:t>（後部線維）・小円筋・棘下筋</a:t>
            </a:r>
            <a:br>
              <a:rPr lang="ja-JP" altLang="en-US" sz="4800" dirty="0"/>
            </a:br>
            <a:r>
              <a:rPr lang="ja-JP" altLang="en-US" sz="4800" dirty="0" smtClean="0"/>
              <a:t>ストレッチ</a:t>
            </a:r>
            <a:endParaRPr kumimoji="1" lang="ja-JP" altLang="en-US" sz="48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32015" y="2603500"/>
            <a:ext cx="11520285" cy="6286500"/>
          </a:xfrm>
        </p:spPr>
        <p:txBody>
          <a:bodyPr>
            <a:normAutofit/>
          </a:bodyPr>
          <a:lstStyle/>
          <a:p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１．背臥位</a:t>
            </a:r>
          </a:p>
          <a:p>
            <a:pPr marL="0" indent="0">
              <a:buNone/>
            </a:pPr>
            <a:r>
              <a:rPr lang="ja-JP" altLang="en-US" dirty="0" smtClean="0"/>
              <a:t>２</a:t>
            </a:r>
            <a:r>
              <a:rPr lang="ja-JP" altLang="en-US" dirty="0"/>
              <a:t>．セラピストは対象者の肩甲骨の</a:t>
            </a:r>
          </a:p>
          <a:p>
            <a:pPr marL="0" indent="0">
              <a:buNone/>
            </a:pPr>
            <a:r>
              <a:rPr lang="ja-JP" altLang="en-US" dirty="0" smtClean="0"/>
              <a:t>　　　外転</a:t>
            </a:r>
            <a:r>
              <a:rPr lang="ja-JP" altLang="en-US" dirty="0"/>
              <a:t>を抑制するため、肩</a:t>
            </a:r>
            <a:r>
              <a:rPr lang="ja-JP" altLang="en-US" dirty="0" smtClean="0"/>
              <a:t>甲骨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　外側</a:t>
            </a:r>
            <a:r>
              <a:rPr lang="ja-JP" altLang="en-US" dirty="0"/>
              <a:t>縁を軽く押さえる</a:t>
            </a:r>
          </a:p>
          <a:p>
            <a:pPr marL="0" indent="0">
              <a:buNone/>
            </a:pPr>
            <a:r>
              <a:rPr lang="ja-JP" altLang="en-US" dirty="0" smtClean="0"/>
              <a:t>３</a:t>
            </a:r>
            <a:r>
              <a:rPr lang="ja-JP" altLang="en-US" dirty="0"/>
              <a:t>．肩関節を水平内転させる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85" y="3151705"/>
            <a:ext cx="4748055" cy="51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552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type="body" idx="1"/>
          </p:nvPr>
        </p:nvSpPr>
        <p:spPr>
          <a:xfrm>
            <a:off x="952500" y="1507392"/>
            <a:ext cx="11099800" cy="6286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000" dirty="0" smtClean="0"/>
              <a:t>各競技</a:t>
            </a:r>
            <a:r>
              <a:rPr kumimoji="1" lang="ja-JP" altLang="en-US" sz="6000" dirty="0"/>
              <a:t>で</a:t>
            </a:r>
            <a:r>
              <a:rPr kumimoji="1" lang="ja-JP" altLang="en-US" sz="6000" dirty="0" smtClean="0"/>
              <a:t>勉強会を行って下さい。</a:t>
            </a:r>
            <a:endParaRPr kumimoji="1" lang="en-US" altLang="ja-JP" sz="6000" dirty="0" smtClean="0"/>
          </a:p>
          <a:p>
            <a:pPr marL="0" indent="0">
              <a:buNone/>
            </a:pPr>
            <a:r>
              <a:rPr kumimoji="1" lang="ja-JP" altLang="en-US" sz="6000" dirty="0" smtClean="0"/>
              <a:t>サポート頑張って下さい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66604395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トレーナーブースの目的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952499" y="3424844"/>
            <a:ext cx="106686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ja-JP" altLang="en-US" dirty="0">
                <a:latin typeface="HiraKakuProN-W6"/>
              </a:rPr>
              <a:t>・競技特性を考えた、選手へのサポート</a:t>
            </a:r>
          </a:p>
          <a:p>
            <a:pPr algn="l"/>
            <a:endParaRPr lang="en-US" altLang="ja-JP" sz="2400" dirty="0">
              <a:latin typeface="Helvetica" panose="020B0604020202020204" pitchFamily="34" charset="0"/>
            </a:endParaRPr>
          </a:p>
          <a:p>
            <a:pPr algn="l"/>
            <a:r>
              <a:rPr lang="ja-JP" altLang="en-US" dirty="0">
                <a:latin typeface="HiraKakuProN-W6"/>
              </a:rPr>
              <a:t>・治療をするスペースではなく、選手がより良い</a:t>
            </a:r>
          </a:p>
          <a:p>
            <a:pPr algn="l"/>
            <a:r>
              <a:rPr lang="ja-JP" altLang="en-US" dirty="0">
                <a:latin typeface="HiraKakuProN-W6"/>
              </a:rPr>
              <a:t>　パフォーマンスを発揮させる為のサポートを行う</a:t>
            </a:r>
          </a:p>
          <a:p>
            <a:pPr algn="l"/>
            <a:endParaRPr lang="en-US" altLang="ja-JP" sz="2400" dirty="0">
              <a:latin typeface="Helvetica" panose="020B0604020202020204" pitchFamily="34" charset="0"/>
            </a:endParaRPr>
          </a:p>
          <a:p>
            <a:pPr algn="l"/>
            <a:r>
              <a:rPr lang="ja-JP" altLang="en-US" dirty="0">
                <a:latin typeface="HiraKakuProN-W6"/>
              </a:rPr>
              <a:t>・業務内容</a:t>
            </a:r>
          </a:p>
          <a:p>
            <a:pPr algn="l"/>
            <a:r>
              <a:rPr lang="ja-JP" altLang="en-US" dirty="0">
                <a:latin typeface="HiraKakuProN-W6"/>
              </a:rPr>
              <a:t>アイシング　ストレッチ　マッサージ　テーピングなど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16468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傷害？　外傷？　障害？</a:t>
            </a:r>
            <a:br>
              <a:rPr lang="zh-TW" altLang="en-US" dirty="0"/>
            </a:b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101356" y="1923016"/>
            <a:ext cx="11099800" cy="62865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　　</a:t>
            </a:r>
            <a:endParaRPr lang="zh-TW" altLang="en-US" dirty="0"/>
          </a:p>
          <a:p>
            <a:pPr marL="0" indent="0">
              <a:buNone/>
            </a:pPr>
            <a:r>
              <a:rPr lang="ja-JP" altLang="en-US" dirty="0" smtClean="0"/>
              <a:t>　　　</a:t>
            </a:r>
            <a:r>
              <a:rPr lang="ja-JP" altLang="en-US" sz="3900" dirty="0" smtClean="0"/>
              <a:t>傷害</a:t>
            </a:r>
            <a:r>
              <a:rPr lang="ja-JP" altLang="en-US" sz="3900" dirty="0"/>
              <a:t>は、外傷　障害　含めた怪我の総称</a:t>
            </a:r>
          </a:p>
          <a:p>
            <a:pPr marL="0" indent="0">
              <a:buNone/>
            </a:pPr>
            <a:r>
              <a:rPr lang="ja-JP" altLang="en-US" sz="3900" dirty="0"/>
              <a:t>　</a:t>
            </a:r>
            <a:r>
              <a:rPr lang="ja-JP" altLang="en-US" sz="3900" dirty="0" smtClean="0"/>
              <a:t>　外傷</a:t>
            </a:r>
            <a:r>
              <a:rPr lang="ja-JP" altLang="en-US" sz="3900" dirty="0"/>
              <a:t>＝転倒や衝突などの</a:t>
            </a:r>
            <a:r>
              <a:rPr lang="en-US" altLang="ja-JP" sz="3900" b="1" dirty="0"/>
              <a:t>1</a:t>
            </a:r>
            <a:r>
              <a:rPr lang="ja-JP" altLang="en-US" sz="3900" dirty="0"/>
              <a:t>回の外力により組織が損傷</a:t>
            </a:r>
          </a:p>
          <a:p>
            <a:r>
              <a:rPr lang="ja-JP" altLang="en-US" sz="3900" dirty="0"/>
              <a:t>（捻挫　打撲　疲労骨折をのぞく外傷性骨折など）</a:t>
            </a:r>
          </a:p>
          <a:p>
            <a:pPr marL="0" indent="0">
              <a:buNone/>
            </a:pPr>
            <a:endParaRPr lang="en-US" altLang="ja-JP" sz="3900" dirty="0"/>
          </a:p>
          <a:p>
            <a:pPr marL="0" indent="0">
              <a:buNone/>
            </a:pPr>
            <a:r>
              <a:rPr lang="ja-JP" altLang="en-US" sz="3900" dirty="0" smtClean="0"/>
              <a:t>　　障害</a:t>
            </a:r>
            <a:r>
              <a:rPr lang="ja-JP" altLang="en-US" sz="3900" dirty="0"/>
              <a:t>＝小さな外力が積み重なって組織が損傷</a:t>
            </a:r>
          </a:p>
          <a:p>
            <a:pPr marL="0" indent="0">
              <a:buNone/>
            </a:pPr>
            <a:r>
              <a:rPr lang="ja-JP" altLang="en-US" sz="3900" dirty="0" smtClean="0"/>
              <a:t>　　　　　（</a:t>
            </a:r>
            <a:r>
              <a:rPr lang="ja-JP" altLang="en-US" sz="3900" dirty="0"/>
              <a:t>シンスプリント　疲労骨折　野球肘など）</a:t>
            </a:r>
            <a:endParaRPr kumimoji="1" lang="ja-JP" altLang="en-US" sz="3900" dirty="0"/>
          </a:p>
        </p:txBody>
      </p:sp>
    </p:spTree>
    <p:extLst>
      <p:ext uri="{BB962C8B-B14F-4D97-AF65-F5344CB8AC3E}">
        <p14:creationId xmlns:p14="http://schemas.microsoft.com/office/powerpoint/2010/main" val="12703972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炎症とは？</a:t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52500" y="1944281"/>
            <a:ext cx="11099800" cy="6286500"/>
          </a:xfrm>
        </p:spPr>
        <p:txBody>
          <a:bodyPr>
            <a:normAutofit fontScale="25000" lnSpcReduction="20000"/>
          </a:bodyPr>
          <a:lstStyle/>
          <a:p>
            <a:endParaRPr lang="ja-JP" altLang="en-US" dirty="0"/>
          </a:p>
          <a:p>
            <a:pPr marL="0" indent="0">
              <a:buNone/>
            </a:pPr>
            <a:r>
              <a:rPr lang="ja-JP" altLang="en-US" sz="12800" dirty="0" smtClean="0"/>
              <a:t>　　</a:t>
            </a:r>
            <a:r>
              <a:rPr lang="ja-JP" altLang="en-US" sz="12800" b="1" dirty="0" smtClean="0"/>
              <a:t>刺激</a:t>
            </a:r>
            <a:r>
              <a:rPr lang="ja-JP" altLang="en-US" sz="12800" b="1" dirty="0"/>
              <a:t>に対する身体の局所的な組織レベルの反応</a:t>
            </a:r>
          </a:p>
          <a:p>
            <a:pPr marL="0" indent="0">
              <a:buNone/>
            </a:pPr>
            <a:r>
              <a:rPr lang="ja-JP" altLang="en-US" sz="12800" b="1" dirty="0" smtClean="0"/>
              <a:t>　　異物</a:t>
            </a:r>
            <a:r>
              <a:rPr lang="ja-JP" altLang="en-US" sz="12800" b="1" dirty="0"/>
              <a:t>に対する生体反応</a:t>
            </a:r>
          </a:p>
          <a:p>
            <a:pPr marL="0" indent="0">
              <a:buNone/>
            </a:pPr>
            <a:r>
              <a:rPr lang="ja-JP" altLang="en-US" sz="12800" b="1" dirty="0" smtClean="0"/>
              <a:t>　　修復</a:t>
            </a:r>
            <a:r>
              <a:rPr lang="ja-JP" altLang="en-US" sz="12800" b="1" dirty="0"/>
              <a:t>開始のために壊死した、または壊死しつつある</a:t>
            </a:r>
          </a:p>
          <a:p>
            <a:pPr marL="0" indent="0">
              <a:buNone/>
            </a:pPr>
            <a:r>
              <a:rPr lang="ja-JP" altLang="en-US" sz="12800" b="1" dirty="0" smtClean="0"/>
              <a:t>　</a:t>
            </a:r>
            <a:r>
              <a:rPr lang="ja-JP" altLang="en-US" sz="12800" b="1" dirty="0"/>
              <a:t>　組織の排除</a:t>
            </a:r>
          </a:p>
          <a:p>
            <a:pPr marL="0" indent="0">
              <a:buNone/>
            </a:pPr>
            <a:r>
              <a:rPr lang="ja-JP" altLang="en-US" sz="12800" b="1" dirty="0" smtClean="0"/>
              <a:t>　　正常</a:t>
            </a:r>
            <a:r>
              <a:rPr lang="ja-JP" altLang="en-US" sz="12800" b="1" dirty="0"/>
              <a:t>な組織の再生促進</a:t>
            </a:r>
          </a:p>
          <a:p>
            <a:pPr marL="0" indent="0">
              <a:buNone/>
            </a:pPr>
            <a:r>
              <a:rPr lang="ja-JP" altLang="en-US" sz="12800" b="1" dirty="0"/>
              <a:t>　　</a:t>
            </a:r>
            <a:r>
              <a:rPr lang="ja-JP" altLang="en-US" sz="12800" b="1" dirty="0" smtClean="0"/>
              <a:t>　炎症</a:t>
            </a:r>
            <a:r>
              <a:rPr lang="ja-JP" altLang="en-US" sz="12800" b="1" dirty="0"/>
              <a:t>兆候</a:t>
            </a:r>
          </a:p>
          <a:p>
            <a:r>
              <a:rPr lang="ja-JP" altLang="en-US" sz="12800" b="1" dirty="0"/>
              <a:t>（</a:t>
            </a:r>
            <a:r>
              <a:rPr lang="ja-JP" altLang="en-US" sz="12800" b="1" dirty="0" smtClean="0"/>
              <a:t>発赤</a:t>
            </a:r>
            <a:r>
              <a:rPr lang="ja-JP" altLang="en-US" sz="12800" b="1" dirty="0"/>
              <a:t>　・熱感　・腫脹　・疼痛　・機能</a:t>
            </a:r>
            <a:r>
              <a:rPr lang="ja-JP" altLang="en-US" sz="12800" b="1" dirty="0" smtClean="0"/>
              <a:t>障害）</a:t>
            </a:r>
            <a:endParaRPr kumimoji="1" lang="ja-JP" altLang="en-US" sz="12800" b="1" dirty="0"/>
          </a:p>
        </p:txBody>
      </p:sp>
    </p:spTree>
    <p:extLst>
      <p:ext uri="{BB962C8B-B14F-4D97-AF65-F5344CB8AC3E}">
        <p14:creationId xmlns:p14="http://schemas.microsoft.com/office/powerpoint/2010/main" val="37734413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546893" y="420637"/>
            <a:ext cx="11911014" cy="87091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defTabSz="280415"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《</a:t>
            </a:r>
            <a:r>
              <a:rPr sz="28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肉離れ</a:t>
            </a:r>
            <a:r>
              <a:rPr sz="2800" b="1" dirty="0"/>
              <a:t>》　</a:t>
            </a:r>
            <a:endParaRPr lang="en-US" sz="2800" b="1" dirty="0" smtClean="0"/>
          </a:p>
          <a:p>
            <a:pPr marL="0" lvl="0" indent="0" defTabSz="280415">
              <a:spcBef>
                <a:spcPts val="2000"/>
              </a:spcBef>
              <a:buSzTx/>
              <a:buNone/>
              <a:defRPr sz="1800"/>
            </a:pPr>
            <a:r>
              <a:rPr sz="2800" b="1" dirty="0" smtClean="0"/>
              <a:t>（</a:t>
            </a:r>
            <a:r>
              <a:rPr sz="2800" b="1" dirty="0" err="1"/>
              <a:t>概要</a:t>
            </a:r>
            <a:r>
              <a:rPr sz="2800" b="1" dirty="0"/>
              <a:t>）　</a:t>
            </a:r>
            <a:r>
              <a:rPr sz="2800" b="1" dirty="0" err="1"/>
              <a:t>競技中に急激な筋肉の強い収縮によって、張力が筋肉の応力を超え筋繊維の一部断裂（部分断裂</a:t>
            </a:r>
            <a:r>
              <a:rPr sz="2800" b="1" dirty="0"/>
              <a:t>）</a:t>
            </a:r>
          </a:p>
          <a:p>
            <a:pPr marL="0" lvl="3" indent="329184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（</a:t>
            </a:r>
            <a:r>
              <a:rPr sz="2800" b="1" dirty="0" err="1"/>
              <a:t>好発部位</a:t>
            </a:r>
            <a:r>
              <a:rPr sz="2800" b="1" dirty="0"/>
              <a:t>）　大腿屈筋（６７％）</a:t>
            </a:r>
            <a:r>
              <a:rPr sz="2800" b="1" dirty="0" err="1"/>
              <a:t>大腿直筋</a:t>
            </a:r>
            <a:r>
              <a:rPr sz="2800" b="1" dirty="0"/>
              <a:t>　</a:t>
            </a:r>
            <a:r>
              <a:rPr sz="2800" b="1" dirty="0" err="1"/>
              <a:t>大腿内転筋</a:t>
            </a:r>
            <a:endParaRPr sz="2800" b="1" dirty="0"/>
          </a:p>
          <a:p>
            <a:pPr marL="0" lvl="3" indent="329184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　　　　　　　好発時期３〜６月</a:t>
            </a:r>
          </a:p>
          <a:p>
            <a:pPr marL="0" lvl="0" indent="0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　　　　（</a:t>
            </a:r>
            <a:r>
              <a:rPr sz="2800" b="1" dirty="0" err="1"/>
              <a:t>病態</a:t>
            </a:r>
            <a:r>
              <a:rPr sz="2800" b="1" dirty="0"/>
              <a:t>）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１.筋肉の急激な緊張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２.神経ー筋協応能の異常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３.筋肉に対する繰り返される外傷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４.拮抗筋と筋力のアンバランス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５.筋肉の柔軟性低下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６.ウォーミングアップ不足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７.グランドの整備不良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８.筋疲労</a:t>
            </a:r>
          </a:p>
          <a:p>
            <a:pPr marL="0" lvl="3" indent="329184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/>
              <a:t>（</a:t>
            </a:r>
            <a:r>
              <a:rPr sz="2800" b="1" dirty="0" err="1"/>
              <a:t>チェック</a:t>
            </a:r>
            <a:r>
              <a:rPr sz="2800" b="1" dirty="0"/>
              <a:t>）</a:t>
            </a:r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 err="1"/>
              <a:t>筋肉が収縮及びストレッチされたとき筋肉が痛みを生じる</a:t>
            </a:r>
            <a:endParaRPr sz="2800" b="1" dirty="0"/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 err="1"/>
              <a:t>筋ー腱移行部に圧痛がある場合が多い</a:t>
            </a:r>
            <a:endParaRPr sz="2800" b="1" dirty="0"/>
          </a:p>
          <a:p>
            <a:pPr marL="0" lvl="7" indent="768095" defTabSz="280415">
              <a:lnSpc>
                <a:spcPct val="50000"/>
              </a:lnSpc>
              <a:spcBef>
                <a:spcPts val="2000"/>
              </a:spcBef>
              <a:buSzTx/>
              <a:buNone/>
              <a:defRPr sz="1800"/>
            </a:pPr>
            <a:r>
              <a:rPr sz="2800" b="1" dirty="0" err="1"/>
              <a:t>後日、皮下出血を伴うことが多い</a:t>
            </a:r>
            <a:endParaRPr sz="2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lvl="0" indent="0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 err="1" smtClean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評価</a:t>
            </a:r>
            <a:r>
              <a:rPr sz="32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（外傷、障害についての情報処理</a:t>
            </a: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）》</a:t>
            </a:r>
          </a:p>
          <a:p>
            <a:pPr marL="0" lvl="0" indent="0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History（聴取</a:t>
            </a: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）</a:t>
            </a:r>
          </a:p>
          <a:p>
            <a:pPr marL="0" lvl="3" indent="390905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 err="1"/>
              <a:t>問診（外傷、障害の受傷機転や主訴、既往歴など</a:t>
            </a:r>
            <a:r>
              <a:rPr sz="3200" b="1" dirty="0"/>
              <a:t>）</a:t>
            </a:r>
          </a:p>
          <a:p>
            <a:pPr marL="0" lvl="0" indent="0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Cbservation（観察</a:t>
            </a: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）</a:t>
            </a:r>
          </a:p>
          <a:p>
            <a:pPr marL="0" lvl="1" indent="130302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/>
              <a:t>　　</a:t>
            </a:r>
            <a:r>
              <a:rPr sz="3200" b="1" dirty="0" err="1"/>
              <a:t>視診（変形、腫脹、変色、創の有無</a:t>
            </a:r>
            <a:r>
              <a:rPr sz="3200" b="1" dirty="0"/>
              <a:t>）</a:t>
            </a:r>
          </a:p>
          <a:p>
            <a:pPr marL="0" lvl="0" indent="0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Palpation（触診</a:t>
            </a: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）</a:t>
            </a:r>
          </a:p>
          <a:p>
            <a:pPr marL="0" lvl="1" indent="130302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/>
              <a:t>　　</a:t>
            </a:r>
            <a:r>
              <a:rPr sz="3200" b="1" dirty="0" err="1"/>
              <a:t>触診（圧痛、熱感、腫れ</a:t>
            </a:r>
            <a:r>
              <a:rPr sz="3200" b="1" dirty="0"/>
              <a:t>）</a:t>
            </a:r>
          </a:p>
          <a:p>
            <a:pPr marL="0" lvl="0" indent="0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Stress </a:t>
            </a:r>
            <a:r>
              <a:rPr sz="32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test（負荷検査</a:t>
            </a: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）</a:t>
            </a:r>
          </a:p>
          <a:p>
            <a:pPr marL="0" lvl="1" indent="130302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/>
              <a:t>　　</a:t>
            </a:r>
            <a:r>
              <a:rPr sz="3200" b="1" dirty="0" err="1"/>
              <a:t>受傷部位のROM、MMT、動きに伴う痛みの有無</a:t>
            </a:r>
            <a:endParaRPr sz="3200" b="1" dirty="0"/>
          </a:p>
          <a:p>
            <a:pPr marL="0" lvl="0" indent="0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Special </a:t>
            </a:r>
            <a:r>
              <a:rPr sz="3200" b="1" dirty="0" err="1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test（特殊検査</a:t>
            </a:r>
            <a:r>
              <a:rPr sz="3200" b="1" dirty="0">
                <a:latin typeface="ヒラギノ角ゴ ProN W6"/>
                <a:ea typeface="ヒラギノ角ゴ ProN W6"/>
                <a:cs typeface="ヒラギノ角ゴ ProN W6"/>
                <a:sym typeface="ヒラギノ角ゴ ProN W6"/>
              </a:rPr>
              <a:t>）</a:t>
            </a:r>
          </a:p>
          <a:p>
            <a:pPr marL="0" lvl="1" indent="130302" defTabSz="332993">
              <a:spcBef>
                <a:spcPts val="2300"/>
              </a:spcBef>
              <a:buSzTx/>
              <a:buNone/>
              <a:defRPr sz="1800"/>
            </a:pPr>
            <a:r>
              <a:rPr sz="3200" b="1" dirty="0"/>
              <a:t>　　</a:t>
            </a:r>
            <a:r>
              <a:rPr sz="3200" b="1" dirty="0" err="1"/>
              <a:t>外傷、障害を特定する検査</a:t>
            </a:r>
            <a:endParaRPr sz="32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タイトル 1"/>
          <p:cNvSpPr>
            <a:spLocks noGrp="1"/>
          </p:cNvSpPr>
          <p:nvPr>
            <p:ph type="title"/>
          </p:nvPr>
        </p:nvSpPr>
        <p:spPr>
          <a:xfrm>
            <a:off x="2917050" y="370276"/>
            <a:ext cx="9372036" cy="1822027"/>
          </a:xfrm>
        </p:spPr>
        <p:txBody>
          <a:bodyPr/>
          <a:lstStyle/>
          <a:p>
            <a:pPr eaLnBrk="1" hangingPunct="1"/>
            <a:r>
              <a:rPr lang="ja-JP" altLang="en-US" smtClean="0"/>
              <a:t>　　ＲＩＣＥ処置　</a:t>
            </a:r>
          </a:p>
        </p:txBody>
      </p:sp>
      <p:sp>
        <p:nvSpPr>
          <p:cNvPr id="4710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42240" y="1657210"/>
            <a:ext cx="13138010" cy="6436925"/>
          </a:xfrm>
        </p:spPr>
        <p:txBody>
          <a:bodyPr/>
          <a:lstStyle/>
          <a:p>
            <a:pPr marL="0" indent="0">
              <a:buNone/>
            </a:pPr>
            <a:endParaRPr lang="ja-JP" altLang="en-US" smtClean="0"/>
          </a:p>
        </p:txBody>
      </p:sp>
      <p:pic>
        <p:nvPicPr>
          <p:cNvPr id="47108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55" y="1971041"/>
            <a:ext cx="6732693" cy="581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810644"/>
      </p:ext>
    </p:extLst>
  </p:cSld>
  <p:clrMapOvr>
    <a:masterClrMapping/>
  </p:clrMapOvr>
  <p:transition spd="slow" advTm="15050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タイトル 1"/>
          <p:cNvSpPr>
            <a:spLocks noGrp="1"/>
          </p:cNvSpPr>
          <p:nvPr>
            <p:ph type="title"/>
          </p:nvPr>
        </p:nvSpPr>
        <p:spPr>
          <a:xfrm>
            <a:off x="2813192" y="433494"/>
            <a:ext cx="9372036" cy="1822027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アイシング方法</a:t>
            </a:r>
          </a:p>
        </p:txBody>
      </p:sp>
      <p:sp>
        <p:nvSpPr>
          <p:cNvPr id="44035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97775" y="4256116"/>
            <a:ext cx="11544840" cy="3598694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 smtClean="0"/>
              <a:t>①袋に適量の氷を入れ、平らに並べる。空気を抜いて袋を結ぶ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 smtClean="0"/>
              <a:t>②患部に密着するように袋をあてる。</a:t>
            </a:r>
            <a:endParaRPr lang="en-US" altLang="ja-JP" b="1" dirty="0" smtClean="0"/>
          </a:p>
          <a:p>
            <a:pPr marL="0" indent="0">
              <a:buNone/>
            </a:pPr>
            <a:endParaRPr lang="en-US" altLang="ja-JP" b="1" dirty="0" smtClean="0"/>
          </a:p>
          <a:p>
            <a:pPr marL="0" indent="0">
              <a:buNone/>
            </a:pPr>
            <a:endParaRPr lang="en-US" altLang="ja-JP" b="1" dirty="0" smtClean="0"/>
          </a:p>
          <a:p>
            <a:pPr marL="0" indent="0">
              <a:buNone/>
            </a:pPr>
            <a:endParaRPr lang="ja-JP" altLang="en-US" dirty="0" smtClean="0"/>
          </a:p>
        </p:txBody>
      </p:sp>
      <p:pic>
        <p:nvPicPr>
          <p:cNvPr id="4403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52" y="6055463"/>
            <a:ext cx="4076566" cy="295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469" y="6055463"/>
            <a:ext cx="3603824" cy="3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620847"/>
      </p:ext>
    </p:extLst>
  </p:cSld>
  <p:clrMapOvr>
    <a:masterClrMapping/>
  </p:clrMapOvr>
  <p:transition spd="slow" advTm="140471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341</Words>
  <Application>Microsoft Office PowerPoint</Application>
  <PresentationFormat>ユーザー設定</PresentationFormat>
  <Paragraphs>169</Paragraphs>
  <Slides>26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White</vt:lpstr>
      <vt:lpstr>和歌山国体 理学療法士ブース</vt:lpstr>
      <vt:lpstr>事前の情報収集</vt:lpstr>
      <vt:lpstr>トレーナーブースの目的</vt:lpstr>
      <vt:lpstr>傷害？　外傷？　障害？ </vt:lpstr>
      <vt:lpstr>炎症とは？ </vt:lpstr>
      <vt:lpstr>PowerPoint プレゼンテーション</vt:lpstr>
      <vt:lpstr>PowerPoint プレゼンテーション</vt:lpstr>
      <vt:lpstr>　　ＲＩＣＥ処置　</vt:lpstr>
      <vt:lpstr>アイシング方法</vt:lpstr>
      <vt:lpstr>アイシングの効果 </vt:lpstr>
      <vt:lpstr>部位別実施方法</vt:lpstr>
      <vt:lpstr>袋を固定するためにバンテージや アイシング用ラップなど使用すると 効果的</vt:lpstr>
      <vt:lpstr>PowerPoint プレゼンテーション</vt:lpstr>
      <vt:lpstr>アイシングの注意点</vt:lpstr>
      <vt:lpstr>ストレッチ</vt:lpstr>
      <vt:lpstr>ストレッチの種類</vt:lpstr>
      <vt:lpstr>重要なポイント </vt:lpstr>
      <vt:lpstr>　スタティックストレッチは筋はリラックス状態となり、瞬発的なパフォーマンスが低下する？ </vt:lpstr>
      <vt:lpstr>例：ハムストリングス　ストレッチ</vt:lpstr>
      <vt:lpstr>例：大腿四頭筋（大腿直筋）ストレッチ</vt:lpstr>
      <vt:lpstr>例：股関節外旋筋群 </vt:lpstr>
      <vt:lpstr>例：腰方形筋 </vt:lpstr>
      <vt:lpstr>例：大・小菱形筋 </vt:lpstr>
      <vt:lpstr>例：小円筋・棘下筋・後方関節包ストレッチ </vt:lpstr>
      <vt:lpstr>例：三角筋（後部線維）・小円筋・棘下筋 ストレッチ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和歌山国体 理学療法士ブース</dc:title>
  <dc:creator>owner</dc:creator>
  <cp:lastModifiedBy>owner</cp:lastModifiedBy>
  <cp:revision>41</cp:revision>
  <dcterms:modified xsi:type="dcterms:W3CDTF">2015-07-23T06:45:24Z</dcterms:modified>
</cp:coreProperties>
</file>